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79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BE517-8FC2-45D4-A8DF-D2C04F12139B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218B7-5422-438B-9D7E-0B82D795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78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2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15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126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97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9702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123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843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60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7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47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51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67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5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6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6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3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6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FCF9C-7BD0-4282-B4C6-75CB07B34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213756"/>
            <a:ext cx="8689976" cy="890649"/>
          </a:xfrm>
        </p:spPr>
        <p:txBody>
          <a:bodyPr>
            <a:noAutofit/>
          </a:bodyPr>
          <a:lstStyle/>
          <a:p>
            <a:r>
              <a:rPr lang="fa-IR" sz="6000" dirty="0">
                <a:solidFill>
                  <a:srgbClr val="FF0000"/>
                </a:solidFill>
                <a:cs typeface="A-bad kh@t2" panose="00000700000000000000" pitchFamily="2" charset="-78"/>
              </a:rPr>
              <a:t>بسم الله الرحمن الرحیم </a:t>
            </a:r>
            <a:endParaRPr lang="en-US" sz="6000" dirty="0">
              <a:solidFill>
                <a:srgbClr val="FF0000"/>
              </a:solidFill>
              <a:cs typeface="A-bad kh@t2" panose="000007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4DCB60-EB7B-4181-97CA-5BB310513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392876"/>
            <a:ext cx="8689976" cy="3488377"/>
          </a:xfrm>
        </p:spPr>
        <p:txBody>
          <a:bodyPr>
            <a:normAutofit/>
          </a:bodyPr>
          <a:lstStyle/>
          <a:p>
            <a:pPr algn="r"/>
            <a:r>
              <a:rPr lang="fa-IR" sz="2800" dirty="0">
                <a:solidFill>
                  <a:schemeClr val="accent2">
                    <a:lumMod val="50000"/>
                  </a:schemeClr>
                </a:solidFill>
                <a:cs typeface="A-bad kh@t2" panose="00000700000000000000" pitchFamily="2" charset="-78"/>
              </a:rPr>
              <a:t>دبیر :جناب آقای مصلح </a:t>
            </a:r>
          </a:p>
          <a:p>
            <a:pPr algn="r"/>
            <a:r>
              <a:rPr lang="fa-IR" sz="2800" dirty="0">
                <a:solidFill>
                  <a:schemeClr val="accent2">
                    <a:lumMod val="50000"/>
                  </a:schemeClr>
                </a:solidFill>
                <a:cs typeface="A-bad kh@t2" panose="00000700000000000000" pitchFamily="2" charset="-78"/>
              </a:rPr>
              <a:t>دانش آموز :محمد حسین عزیزپور </a:t>
            </a:r>
          </a:p>
          <a:p>
            <a:pPr algn="r"/>
            <a:r>
              <a:rPr lang="fa-IR" sz="2800" dirty="0">
                <a:solidFill>
                  <a:schemeClr val="accent2">
                    <a:lumMod val="50000"/>
                  </a:schemeClr>
                </a:solidFill>
                <a:cs typeface="A-bad kh@t2" panose="00000700000000000000" pitchFamily="2" charset="-78"/>
              </a:rPr>
              <a:t>کلاس 901  مدرسه علمی </a:t>
            </a:r>
          </a:p>
          <a:p>
            <a:endParaRPr lang="fa-IR" sz="2800" dirty="0">
              <a:solidFill>
                <a:schemeClr val="accent2">
                  <a:lumMod val="50000"/>
                </a:schemeClr>
              </a:solidFill>
              <a:cs typeface="A-bad kh@t2" panose="00000700000000000000" pitchFamily="2" charset="-78"/>
            </a:endParaRPr>
          </a:p>
          <a:p>
            <a:r>
              <a:rPr lang="fa-IR" sz="5400" dirty="0">
                <a:solidFill>
                  <a:srgbClr val="FF0000"/>
                </a:solidFill>
                <a:cs typeface="A-bad kh@t2" panose="00000700000000000000" pitchFamily="2" charset="-78"/>
              </a:rPr>
              <a:t>قواعد عربی نهم </a:t>
            </a:r>
          </a:p>
        </p:txBody>
      </p:sp>
    </p:spTree>
    <p:extLst>
      <p:ext uri="{BB962C8B-B14F-4D97-AF65-F5344CB8AC3E}">
        <p14:creationId xmlns:p14="http://schemas.microsoft.com/office/powerpoint/2010/main" val="117353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41A43-07A8-4E89-B3D2-0A7D04068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498763"/>
            <a:ext cx="8915399" cy="789710"/>
          </a:xfrm>
        </p:spPr>
        <p:txBody>
          <a:bodyPr>
            <a:noAutofit/>
          </a:bodyPr>
          <a:lstStyle/>
          <a:p>
            <a:pPr algn="r"/>
            <a:r>
              <a:rPr lang="fa-IR" sz="6600" dirty="0">
                <a:cs typeface="A-bad kh@t2" panose="00000700000000000000" pitchFamily="2" charset="-78"/>
              </a:rPr>
              <a:t>مثال :</a:t>
            </a:r>
            <a:endParaRPr lang="en-US" sz="6600" dirty="0">
              <a:cs typeface="A-bad kh@t2" panose="000007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C99195-7335-411A-BE05-893104373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527464"/>
            <a:ext cx="10818813" cy="1246909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مثنی </a:t>
            </a:r>
          </a:p>
          <a:p>
            <a:pPr algn="r"/>
            <a: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مونث                تذهبانَ               لا تذهبانَ              لا تذهبان              لا تذهبا = نروید </a:t>
            </a:r>
          </a:p>
          <a:p>
            <a:pPr algn="r"/>
            <a: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48AF34BC-6CCE-4DE9-A64B-A35E4E657633}"/>
              </a:ext>
            </a:extLst>
          </p:cNvPr>
          <p:cNvSpPr/>
          <p:nvPr/>
        </p:nvSpPr>
        <p:spPr>
          <a:xfrm>
            <a:off x="9757064" y="1797627"/>
            <a:ext cx="914400" cy="27016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935A26F7-CB3B-400C-8718-F669DFD17933}"/>
              </a:ext>
            </a:extLst>
          </p:cNvPr>
          <p:cNvSpPr/>
          <p:nvPr/>
        </p:nvSpPr>
        <p:spPr>
          <a:xfrm>
            <a:off x="7824355" y="1797627"/>
            <a:ext cx="914400" cy="27016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E64D14F2-425C-4D5E-8233-441B4B9F934C}"/>
              </a:ext>
            </a:extLst>
          </p:cNvPr>
          <p:cNvSpPr/>
          <p:nvPr/>
        </p:nvSpPr>
        <p:spPr>
          <a:xfrm>
            <a:off x="5683827" y="1797627"/>
            <a:ext cx="914400" cy="27016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A9876DA1-2994-43E6-B2C1-B251B077FB10}"/>
              </a:ext>
            </a:extLst>
          </p:cNvPr>
          <p:cNvSpPr/>
          <p:nvPr/>
        </p:nvSpPr>
        <p:spPr>
          <a:xfrm>
            <a:off x="3657600" y="1797627"/>
            <a:ext cx="841664" cy="27016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F0BFD68D-4343-4EC3-935A-E45DDA93978D}"/>
              </a:ext>
            </a:extLst>
          </p:cNvPr>
          <p:cNvSpPr/>
          <p:nvPr/>
        </p:nvSpPr>
        <p:spPr>
          <a:xfrm>
            <a:off x="1367445" y="1797627"/>
            <a:ext cx="45719" cy="45719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9B5343-74BA-48DB-B35B-108D1E777F01}"/>
              </a:ext>
            </a:extLst>
          </p:cNvPr>
          <p:cNvSpPr txBox="1"/>
          <p:nvPr/>
        </p:nvSpPr>
        <p:spPr>
          <a:xfrm>
            <a:off x="1641764" y="3304309"/>
            <a:ext cx="9862848" cy="1384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fa-IR" sz="2800" dirty="0">
                <a:cs typeface="A-bad kh@t2" panose="00000700000000000000" pitchFamily="2" charset="-78"/>
              </a:rPr>
              <a:t>جمع </a:t>
            </a:r>
          </a:p>
          <a:p>
            <a:pPr algn="r"/>
            <a:r>
              <a:rPr lang="fa-IR" sz="2800" dirty="0">
                <a:cs typeface="A-bad kh@t2" panose="00000700000000000000" pitchFamily="2" charset="-78"/>
              </a:rPr>
              <a:t> مذکر                                   تذهبونَ                                      لا تذهبونَ                                    لا تذهبون                                 لا تذهبوا = نروید </a:t>
            </a:r>
          </a:p>
          <a:p>
            <a:pPr algn="r"/>
            <a:r>
              <a:rPr lang="fa-IR" sz="2800" dirty="0">
                <a:cs typeface="A-bad kh@t2" panose="00000700000000000000" pitchFamily="2" charset="-78"/>
              </a:rPr>
              <a:t>    </a:t>
            </a: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992728D0-8BF4-4FDB-AA0F-E1829F206A31}"/>
              </a:ext>
            </a:extLst>
          </p:cNvPr>
          <p:cNvSpPr/>
          <p:nvPr/>
        </p:nvSpPr>
        <p:spPr>
          <a:xfrm>
            <a:off x="9840191" y="3616036"/>
            <a:ext cx="904009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FBDEC642-62F0-493C-8AA3-6D550A7171CE}"/>
              </a:ext>
            </a:extLst>
          </p:cNvPr>
          <p:cNvSpPr/>
          <p:nvPr/>
        </p:nvSpPr>
        <p:spPr>
          <a:xfrm>
            <a:off x="7834746" y="3616036"/>
            <a:ext cx="904009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BAB766E8-1C25-4EAF-AF25-1CFE51047EF0}"/>
              </a:ext>
            </a:extLst>
          </p:cNvPr>
          <p:cNvSpPr/>
          <p:nvPr/>
        </p:nvSpPr>
        <p:spPr>
          <a:xfrm>
            <a:off x="5694218" y="3543300"/>
            <a:ext cx="904009" cy="30133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298A4262-F9AF-4E58-BA78-BB487FBF088E}"/>
              </a:ext>
            </a:extLst>
          </p:cNvPr>
          <p:cNvSpPr/>
          <p:nvPr/>
        </p:nvSpPr>
        <p:spPr>
          <a:xfrm>
            <a:off x="3740727" y="3616036"/>
            <a:ext cx="831273" cy="30133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63E758-BB3D-4CD5-A922-3DCBC778BEA4}"/>
              </a:ext>
            </a:extLst>
          </p:cNvPr>
          <p:cNvSpPr txBox="1"/>
          <p:nvPr/>
        </p:nvSpPr>
        <p:spPr>
          <a:xfrm>
            <a:off x="1641764" y="5219240"/>
            <a:ext cx="9862848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fa-IR" sz="2400" dirty="0">
                <a:cs typeface="A-bad kh@t2" panose="00000700000000000000" pitchFamily="2" charset="-78"/>
              </a:rPr>
              <a:t>جمع </a:t>
            </a:r>
          </a:p>
          <a:p>
            <a:pPr algn="r"/>
            <a:r>
              <a:rPr lang="fa-IR" sz="2400" dirty="0">
                <a:cs typeface="A-bad kh@t2" panose="00000700000000000000" pitchFamily="2" charset="-78"/>
              </a:rPr>
              <a:t>مونث                                         تذهبنَ                                                لا تذهبنَ                                                      لا تذهبن                                       لا  تذهبن= نروید </a:t>
            </a:r>
          </a:p>
          <a:p>
            <a:pPr algn="r"/>
            <a:r>
              <a:rPr lang="fa-IR" sz="2400" dirty="0">
                <a:cs typeface="A-bad kh@t2" panose="00000700000000000000" pitchFamily="2" charset="-78"/>
              </a:rPr>
              <a:t>                    </a:t>
            </a:r>
            <a:endParaRPr lang="en-US" sz="2400" dirty="0">
              <a:cs typeface="A-bad kh@t2" panose="00000700000000000000" pitchFamily="2" charset="-78"/>
            </a:endParaRPr>
          </a:p>
        </p:txBody>
      </p:sp>
      <p:sp>
        <p:nvSpPr>
          <p:cNvPr id="20" name="Arrow: Left 19">
            <a:extLst>
              <a:ext uri="{FF2B5EF4-FFF2-40B4-BE49-F238E27FC236}">
                <a16:creationId xmlns:a16="http://schemas.microsoft.com/office/drawing/2014/main" id="{B937529D-B1DD-40D9-941D-B21A2D255F15}"/>
              </a:ext>
            </a:extLst>
          </p:cNvPr>
          <p:cNvSpPr/>
          <p:nvPr/>
        </p:nvSpPr>
        <p:spPr>
          <a:xfrm>
            <a:off x="9954491" y="5548745"/>
            <a:ext cx="789709" cy="2597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D50EBE4F-6A34-4370-9E52-9A88D3D4A311}"/>
              </a:ext>
            </a:extLst>
          </p:cNvPr>
          <p:cNvSpPr/>
          <p:nvPr/>
        </p:nvSpPr>
        <p:spPr>
          <a:xfrm>
            <a:off x="7928264" y="5548745"/>
            <a:ext cx="1049481" cy="2597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Left 22">
            <a:extLst>
              <a:ext uri="{FF2B5EF4-FFF2-40B4-BE49-F238E27FC236}">
                <a16:creationId xmlns:a16="http://schemas.microsoft.com/office/drawing/2014/main" id="{8720B347-9796-45ED-9145-98C43037BB93}"/>
              </a:ext>
            </a:extLst>
          </p:cNvPr>
          <p:cNvSpPr/>
          <p:nvPr/>
        </p:nvSpPr>
        <p:spPr>
          <a:xfrm>
            <a:off x="5787737" y="5548745"/>
            <a:ext cx="1049481" cy="2597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Left 27">
            <a:extLst>
              <a:ext uri="{FF2B5EF4-FFF2-40B4-BE49-F238E27FC236}">
                <a16:creationId xmlns:a16="http://schemas.microsoft.com/office/drawing/2014/main" id="{61EB2ABB-8456-46D0-A300-452D87A855FC}"/>
              </a:ext>
            </a:extLst>
          </p:cNvPr>
          <p:cNvSpPr/>
          <p:nvPr/>
        </p:nvSpPr>
        <p:spPr>
          <a:xfrm>
            <a:off x="4021282" y="5548745"/>
            <a:ext cx="716973" cy="2597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38E0045-C1D9-4C61-AFBD-A218A73BB7FD}"/>
              </a:ext>
            </a:extLst>
          </p:cNvPr>
          <p:cNvCxnSpPr/>
          <p:nvPr/>
        </p:nvCxnSpPr>
        <p:spPr>
          <a:xfrm flipH="1">
            <a:off x="4078432" y="5330536"/>
            <a:ext cx="659823" cy="77931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C026FEF-C7FC-4E69-AF27-76C9F7B218E3}"/>
              </a:ext>
            </a:extLst>
          </p:cNvPr>
          <p:cNvCxnSpPr/>
          <p:nvPr/>
        </p:nvCxnSpPr>
        <p:spPr>
          <a:xfrm>
            <a:off x="4263737" y="5330536"/>
            <a:ext cx="432954" cy="8001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5494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99D4B4-6626-42B0-B4F5-FC80CA4A6238}"/>
              </a:ext>
            </a:extLst>
          </p:cNvPr>
          <p:cNvSpPr txBox="1"/>
          <p:nvPr/>
        </p:nvSpPr>
        <p:spPr>
          <a:xfrm>
            <a:off x="1908463" y="2535383"/>
            <a:ext cx="83750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800" i="1" u="sng" dirty="0">
                <a:solidFill>
                  <a:schemeClr val="accent4">
                    <a:lumMod val="50000"/>
                  </a:schemeClr>
                </a:solidFill>
                <a:cs typeface="A-bad kh@t2" panose="00000700000000000000" pitchFamily="2" charset="-78"/>
              </a:rPr>
              <a:t>پایان</a:t>
            </a:r>
            <a:endParaRPr lang="en-US" sz="8800" i="1" u="sng" dirty="0">
              <a:solidFill>
                <a:schemeClr val="accent4">
                  <a:lumMod val="50000"/>
                </a:schemeClr>
              </a:solidFill>
              <a:cs typeface="A-bad kh@t2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6163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1A193-5807-4F7A-A56E-429E743C5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3825" cy="794647"/>
          </a:xfrm>
        </p:spPr>
        <p:txBody>
          <a:bodyPr>
            <a:normAutofit fontScale="90000"/>
          </a:bodyPr>
          <a:lstStyle/>
          <a:p>
            <a:pPr algn="r"/>
            <a:r>
              <a:rPr lang="fa-IR" sz="48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حروف اصلی :ریشه </a:t>
            </a:r>
            <a:endParaRPr lang="en-US" sz="4800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83B17-6258-4D98-82F2-AF3FB304833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06930"/>
            <a:ext cx="10363826" cy="3784269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>
                <a:cs typeface="A-bad kh@t2" panose="00000700000000000000" pitchFamily="2" charset="-78"/>
              </a:rPr>
              <a:t>در زبان عربی بیشتر کلمات دارای سه حرف اصلی هستند.</a:t>
            </a:r>
          </a:p>
          <a:p>
            <a:pPr marL="0" indent="0" algn="r">
              <a:buNone/>
            </a:pPr>
            <a:r>
              <a:rPr lang="fa-IR" dirty="0">
                <a:solidFill>
                  <a:schemeClr val="accent6">
                    <a:lumMod val="50000"/>
                  </a:schemeClr>
                </a:solidFill>
                <a:cs typeface="A-bad kh@t2" panose="00000700000000000000" pitchFamily="2" charset="-78"/>
              </a:rPr>
              <a:t>برای مثال :</a:t>
            </a:r>
            <a:r>
              <a:rPr lang="fa-IR" sz="2400" dirty="0">
                <a:solidFill>
                  <a:srgbClr val="FF0000"/>
                </a:solidFill>
                <a:cs typeface="A-bad kh@t2" panose="00000700000000000000" pitchFamily="2" charset="-78"/>
              </a:rPr>
              <a:t>مثل*مثال*تمثیل*تماثیل </a:t>
            </a:r>
            <a:r>
              <a:rPr lang="fa-IR" dirty="0">
                <a:solidFill>
                  <a:schemeClr val="accent6">
                    <a:lumMod val="50000"/>
                  </a:schemeClr>
                </a:solidFill>
                <a:cs typeface="A-bad kh@t2" panose="00000700000000000000" pitchFamily="2" charset="-78"/>
              </a:rPr>
              <a:t>این کلمات هم خانواده اند و حروف اصلی آنها یا ریشه این کلمات </a:t>
            </a:r>
            <a:r>
              <a:rPr lang="fa-IR" sz="2400" dirty="0">
                <a:solidFill>
                  <a:srgbClr val="FF0000"/>
                </a:solidFill>
                <a:cs typeface="A-bad kh@t2" panose="00000700000000000000" pitchFamily="2" charset="-78"/>
              </a:rPr>
              <a:t>&lt;م-ث-ل&gt; </a:t>
            </a:r>
            <a:r>
              <a:rPr lang="fa-IR" dirty="0">
                <a:solidFill>
                  <a:schemeClr val="accent6">
                    <a:lumMod val="50000"/>
                  </a:schemeClr>
                </a:solidFill>
                <a:cs typeface="A-bad kh@t2" panose="00000700000000000000" pitchFamily="2" charset="-78"/>
              </a:rPr>
              <a:t>است</a:t>
            </a:r>
          </a:p>
          <a:p>
            <a:pPr marL="0" indent="0" algn="r">
              <a:buNone/>
            </a:pPr>
            <a:endParaRPr lang="fa-IR" dirty="0">
              <a:solidFill>
                <a:schemeClr val="accent6">
                  <a:lumMod val="50000"/>
                </a:schemeClr>
              </a:solidFill>
              <a:cs typeface="A-bad kh@t2" panose="00000700000000000000" pitchFamily="2" charset="-78"/>
            </a:endParaRPr>
          </a:p>
          <a:p>
            <a:pPr marL="0" indent="0" algn="r">
              <a:buNone/>
            </a:pPr>
            <a:r>
              <a:rPr lang="fa-IR" dirty="0">
                <a:solidFill>
                  <a:schemeClr val="accent6">
                    <a:lumMod val="50000"/>
                  </a:schemeClr>
                </a:solidFill>
                <a:cs typeface="A-bad kh@t2" panose="00000700000000000000" pitchFamily="2" charset="-78"/>
              </a:rPr>
              <a:t>نکته : دو کلمه مانند  :عالم   و  عامل هم خانواده نیستند و ریشه آنها با یکدیگر فرق دارد ریشه کلمه </a:t>
            </a:r>
            <a:r>
              <a:rPr lang="fa-IR" sz="2400" dirty="0">
                <a:solidFill>
                  <a:srgbClr val="FF0000"/>
                </a:solidFill>
                <a:cs typeface="A-bad kh@t2" panose="00000700000000000000" pitchFamily="2" charset="-78"/>
              </a:rPr>
              <a:t>عالم  :علم </a:t>
            </a:r>
            <a:r>
              <a:rPr lang="fa-IR" dirty="0">
                <a:solidFill>
                  <a:schemeClr val="accent6">
                    <a:lumMod val="50000"/>
                  </a:schemeClr>
                </a:solidFill>
                <a:cs typeface="A-bad kh@t2" panose="00000700000000000000" pitchFamily="2" charset="-78"/>
              </a:rPr>
              <a:t>است اما ریشه کلمه </a:t>
            </a:r>
            <a:r>
              <a:rPr lang="fa-IR" sz="2400" dirty="0">
                <a:solidFill>
                  <a:srgbClr val="FF0000"/>
                </a:solidFill>
                <a:cs typeface="A-bad kh@t2" panose="00000700000000000000" pitchFamily="2" charset="-78"/>
              </a:rPr>
              <a:t>عامل :عمل </a:t>
            </a:r>
            <a:r>
              <a:rPr lang="fa-IR" dirty="0">
                <a:solidFill>
                  <a:schemeClr val="accent6">
                    <a:lumMod val="50000"/>
                  </a:schemeClr>
                </a:solidFill>
                <a:cs typeface="A-bad kh@t2" panose="00000700000000000000" pitchFamily="2" charset="-78"/>
              </a:rPr>
              <a:t>است  پس ترتیب و ریشه یابی در کلمات این چنین باید دقت شود .</a:t>
            </a:r>
          </a:p>
        </p:txBody>
      </p:sp>
    </p:spTree>
    <p:extLst>
      <p:ext uri="{BB962C8B-B14F-4D97-AF65-F5344CB8AC3E}">
        <p14:creationId xmlns:p14="http://schemas.microsoft.com/office/powerpoint/2010/main" val="74247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A8417-0EEE-4E82-BA96-BDA4DF201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553973"/>
            <a:ext cx="10364451" cy="770896"/>
          </a:xfrm>
        </p:spPr>
        <p:txBody>
          <a:bodyPr>
            <a:normAutofit fontScale="90000"/>
          </a:bodyPr>
          <a:lstStyle/>
          <a:p>
            <a:pPr algn="r"/>
            <a:r>
              <a:rPr lang="fa-IR" sz="4800" dirty="0">
                <a:solidFill>
                  <a:srgbClr val="FF0000"/>
                </a:solidFill>
              </a:rPr>
              <a:t>وزن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AE627-06CA-4CAE-9C5F-5263CF9246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-2862390" y="2466145"/>
            <a:ext cx="14488391" cy="2415074"/>
          </a:xfrm>
        </p:spPr>
        <p:txBody>
          <a:bodyPr>
            <a:normAutofit/>
          </a:bodyPr>
          <a:lstStyle/>
          <a:p>
            <a:pPr marL="3657600" lvl="8" indent="0" algn="r">
              <a:buNone/>
            </a:pPr>
            <a:r>
              <a:rPr lang="fa-IR" sz="2000" i="1" dirty="0">
                <a:cs typeface="A-bad kh@t2" panose="00000700000000000000" pitchFamily="2" charset="-78"/>
              </a:rPr>
              <a:t>در زبان عربی هر کلمه آهنگی دارد که آن را وزن کلمه گویند .  وزن کلمه ها با سه حرف </a:t>
            </a:r>
            <a:r>
              <a:rPr lang="fa-IR" sz="2000" i="1" dirty="0">
                <a:solidFill>
                  <a:srgbClr val="FF0000"/>
                </a:solidFill>
                <a:cs typeface="A-bad kh@t2" panose="00000700000000000000" pitchFamily="2" charset="-78"/>
              </a:rPr>
              <a:t>&lt; ف*ع* ل &gt;  </a:t>
            </a:r>
            <a:r>
              <a:rPr lang="fa-IR" sz="2000" i="1" dirty="0">
                <a:cs typeface="A-bad kh@t2" panose="00000700000000000000" pitchFamily="2" charset="-78"/>
              </a:rPr>
              <a:t>سنجیده می شوند . یعنی این سه حرف به جای حروف اصلی &lt;ریشه کلمه&gt; قرار می گیرند و حرکات و کلمه ها و حروف دیگر (حروف زاید) در کلمه وزن در جای خودش نوشته می شوند  . </a:t>
            </a:r>
          </a:p>
          <a:p>
            <a:pPr marL="3657600" lvl="8" indent="0" algn="r">
              <a:buNone/>
            </a:pPr>
            <a:endParaRPr lang="fa-IR" sz="2000" i="1" dirty="0">
              <a:cs typeface="A-bad kh@t2" panose="00000700000000000000" pitchFamily="2" charset="-78"/>
            </a:endParaRPr>
          </a:p>
          <a:p>
            <a:pPr marL="3657600" lvl="8" indent="0" algn="r">
              <a:buNone/>
            </a:pPr>
            <a:r>
              <a:rPr lang="fa-IR" sz="2000" i="1" dirty="0">
                <a:cs typeface="A-bad kh@t2" panose="00000700000000000000" pitchFamily="2" charset="-78"/>
              </a:rPr>
              <a:t>مانند عالم  که علم ریشه آن است پس حروف اصلی آن را حذف و به جای آن فعل را قرار می دهیم که وزن آن می شود :  فاعل</a:t>
            </a:r>
          </a:p>
          <a:p>
            <a:pPr marL="3657600" lvl="8" indent="0" algn="r">
              <a:buNone/>
            </a:pPr>
            <a:r>
              <a:rPr lang="fa-IR" sz="2000" i="1" dirty="0">
                <a:cs typeface="A-bad kh@t2" panose="00000700000000000000" pitchFamily="2" charset="-78"/>
              </a:rPr>
              <a:t>ع    ا   ل   م                                                                                                  ف  ا  ع   ل        در اینجا می بینیم که  ریشه حروف حذف و فعل آمده است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54319B2-AFDA-4727-A68D-250E0BF5A78D}"/>
              </a:ext>
            </a:extLst>
          </p:cNvPr>
          <p:cNvCxnSpPr/>
          <p:nvPr/>
        </p:nvCxnSpPr>
        <p:spPr>
          <a:xfrm flipH="1">
            <a:off x="8788997" y="4410636"/>
            <a:ext cx="15813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C96F4E3E-23CC-42D9-8ED0-F4363A9A582B}"/>
              </a:ext>
            </a:extLst>
          </p:cNvPr>
          <p:cNvSpPr/>
          <p:nvPr/>
        </p:nvSpPr>
        <p:spPr>
          <a:xfrm>
            <a:off x="7603395" y="4596160"/>
            <a:ext cx="3012141" cy="828322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Curved Up 11">
            <a:extLst>
              <a:ext uri="{FF2B5EF4-FFF2-40B4-BE49-F238E27FC236}">
                <a16:creationId xmlns:a16="http://schemas.microsoft.com/office/drawing/2014/main" id="{FFEC3AD8-92C0-4750-A8D5-61EE0386E321}"/>
              </a:ext>
            </a:extLst>
          </p:cNvPr>
          <p:cNvSpPr/>
          <p:nvPr/>
        </p:nvSpPr>
        <p:spPr>
          <a:xfrm>
            <a:off x="8074469" y="4596160"/>
            <a:ext cx="2883050" cy="570118"/>
          </a:xfrm>
          <a:prstGeom prst="curved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3A95E58D-08FF-4C44-9FE4-C64187EE239F}"/>
              </a:ext>
            </a:extLst>
          </p:cNvPr>
          <p:cNvSpPr/>
          <p:nvPr/>
        </p:nvSpPr>
        <p:spPr>
          <a:xfrm>
            <a:off x="8487784" y="4733374"/>
            <a:ext cx="3138217" cy="65620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6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BFF4F-B23D-479F-A436-3F543B982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424" y="1683574"/>
            <a:ext cx="8689976" cy="424925"/>
          </a:xfrm>
        </p:spPr>
        <p:txBody>
          <a:bodyPr>
            <a:normAutofit/>
          </a:bodyPr>
          <a:lstStyle/>
          <a:p>
            <a:pPr algn="r"/>
            <a:r>
              <a:rPr lang="fa-IR" sz="2000" dirty="0"/>
              <a:t>کلمه                        حروف اصلی                      وزن                    حروف زاید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87179-D05C-4F42-9720-D7F09F3A8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254" y="2958353"/>
            <a:ext cx="9466729" cy="3345628"/>
          </a:xfrm>
        </p:spPr>
        <p:txBody>
          <a:bodyPr>
            <a:normAutofit lnSpcReduction="10000"/>
          </a:bodyPr>
          <a:lstStyle/>
          <a:p>
            <a:pPr algn="r"/>
            <a:r>
              <a:rPr lang="fa-IR" dirty="0">
                <a:solidFill>
                  <a:schemeClr val="accent3">
                    <a:lumMod val="50000"/>
                  </a:schemeClr>
                </a:solidFill>
              </a:rPr>
              <a:t>نمونه         مسجد                   س ج د                      مَفعِل                   م  </a:t>
            </a:r>
          </a:p>
          <a:p>
            <a:pPr algn="r"/>
            <a:r>
              <a:rPr lang="fa-IR" dirty="0">
                <a:solidFill>
                  <a:schemeClr val="accent3">
                    <a:lumMod val="50000"/>
                  </a:schemeClr>
                </a:solidFill>
              </a:rPr>
              <a:t>              اخبار                     خ ب ر                     اَفعال                   ِا  *  ا</a:t>
            </a:r>
          </a:p>
          <a:p>
            <a:pPr algn="r"/>
            <a:r>
              <a:rPr lang="fa-IR" dirty="0">
                <a:solidFill>
                  <a:schemeClr val="accent3">
                    <a:lumMod val="50000"/>
                  </a:schemeClr>
                </a:solidFill>
              </a:rPr>
              <a:t>               معلّم                     ع  ل  م                     مُفَعِل                  م   * ل  </a:t>
            </a:r>
          </a:p>
          <a:p>
            <a:pPr algn="r"/>
            <a:endParaRPr lang="fa-IR" dirty="0"/>
          </a:p>
          <a:p>
            <a:pPr algn="r"/>
            <a:r>
              <a:rPr lang="fa-IR" sz="2000" dirty="0">
                <a:solidFill>
                  <a:srgbClr val="C00000"/>
                </a:solidFill>
              </a:rPr>
              <a:t>نکته 1     :  در کلمه های تشدید دار حرف مشدد دو حرف محسوب می شود . مانند معلّم    که 2 ل  حساب می شود </a:t>
            </a:r>
            <a:r>
              <a:rPr lang="fa-IR" dirty="0">
                <a:solidFill>
                  <a:srgbClr val="C00000"/>
                </a:solidFill>
              </a:rPr>
              <a:t>. </a:t>
            </a:r>
          </a:p>
          <a:p>
            <a:pPr algn="r"/>
            <a:r>
              <a:rPr lang="fa-IR" dirty="0">
                <a:solidFill>
                  <a:srgbClr val="C00000"/>
                </a:solidFill>
              </a:rPr>
              <a:t> </a:t>
            </a:r>
          </a:p>
          <a:p>
            <a:pPr algn="r"/>
            <a:r>
              <a:rPr lang="fa-IR" dirty="0">
                <a:solidFill>
                  <a:srgbClr val="C00000"/>
                </a:solidFill>
              </a:rPr>
              <a:t>نکته 2     : هنگام نوشتن وزن حتما صدا ها باید ادا شوند و اگر نه اشتباه محسوب می شود</a:t>
            </a: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a-IR" dirty="0"/>
              <a:t>.               </a:t>
            </a:r>
            <a:endParaRPr lang="en-US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3C5A787C-AB8F-400A-86E6-487AD2EB6935}"/>
              </a:ext>
            </a:extLst>
          </p:cNvPr>
          <p:cNvSpPr/>
          <p:nvPr/>
        </p:nvSpPr>
        <p:spPr>
          <a:xfrm>
            <a:off x="10058400" y="2108499"/>
            <a:ext cx="494852" cy="2345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21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C634D-02D6-4F7A-B5DE-EEF2E0D89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828564"/>
            <a:ext cx="10351752" cy="834984"/>
          </a:xfrm>
        </p:spPr>
        <p:txBody>
          <a:bodyPr>
            <a:normAutofit fontScale="90000"/>
          </a:bodyPr>
          <a:lstStyle/>
          <a:p>
            <a:pPr algn="r"/>
            <a:r>
              <a:rPr lang="fa-IR" sz="6600" dirty="0">
                <a:solidFill>
                  <a:srgbClr val="C00000"/>
                </a:solidFill>
              </a:rPr>
              <a:t>فعل امر:</a:t>
            </a:r>
            <a:r>
              <a:rPr lang="fa-IR" sz="2700" dirty="0">
                <a:solidFill>
                  <a:srgbClr val="C00000"/>
                </a:solidFill>
              </a:rPr>
              <a:t>به انجام دادن کاری که دستور می دهد و در زبان عربی از فعل مضارع  مخاطب ساخته میشود </a:t>
            </a:r>
            <a:endParaRPr lang="en-US" sz="2700" dirty="0">
              <a:solidFill>
                <a:srgbClr val="C0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21A81-D82D-476E-96E7-60DEC76F9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018" y="2027104"/>
            <a:ext cx="10600508" cy="4002332"/>
          </a:xfrm>
        </p:spPr>
        <p:txBody>
          <a:bodyPr/>
          <a:lstStyle/>
          <a:p>
            <a:pPr algn="r"/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>برای ساخت فعل امر باید ، سه تغییر را در فعل مضارع مخاطب برای ساخت آن  انجام دهیم .</a:t>
            </a:r>
          </a:p>
          <a:p>
            <a:pPr algn="r"/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>به این ترتیب : </a:t>
            </a:r>
          </a:p>
          <a:p>
            <a:pPr algn="r"/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>1- در اول فعل به جای حرف مضارع «تـ» حرف «ا» را قرار می دهیم .</a:t>
            </a:r>
          </a:p>
          <a:p>
            <a:pPr algn="r"/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>2- در آخر فعل ادا ها را کامل ساکن کرده حرف «ن» را حذف می کنیم.     « مجزوم کردن»   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>دارای استثناء  = جمع مونث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>3- اضافه کردن همزه « اِ ؛ اُ»</a:t>
            </a:r>
          </a:p>
          <a:p>
            <a:pPr algn="r"/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r"/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4- نکته چون در ابتدا با سکون بر روی ت بر میخوریم در اول آن همزه قرار می دهیم </a:t>
            </a:r>
          </a:p>
        </p:txBody>
      </p:sp>
    </p:spTree>
    <p:extLst>
      <p:ext uri="{BB962C8B-B14F-4D97-AF65-F5344CB8AC3E}">
        <p14:creationId xmlns:p14="http://schemas.microsoft.com/office/powerpoint/2010/main" val="249404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2C794F7-E934-4E3E-AAFF-364532ABD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0739" y="1741524"/>
            <a:ext cx="8654039" cy="112221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fa-IR" sz="2000" dirty="0"/>
              <a:t>مفرد                       1                2                 3                </a:t>
            </a:r>
          </a:p>
          <a:p>
            <a:pPr algn="r"/>
            <a:r>
              <a:rPr lang="fa-IR" sz="2000" dirty="0"/>
              <a:t>مذکر        تذهبُ             ذهبُ            ذهب            اذهب =برو             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5A805B5-F558-43C1-86C9-A045595AE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588220"/>
            <a:ext cx="8915399" cy="1011980"/>
          </a:xfrm>
        </p:spPr>
        <p:txBody>
          <a:bodyPr>
            <a:normAutofit fontScale="90000"/>
          </a:bodyPr>
          <a:lstStyle/>
          <a:p>
            <a:pPr algn="r"/>
            <a:br>
              <a:rPr lang="fa-IR" dirty="0"/>
            </a:br>
            <a:br>
              <a:rPr lang="fa-IR" dirty="0"/>
            </a:br>
            <a:br>
              <a:rPr lang="fa-IR" dirty="0"/>
            </a:br>
            <a:r>
              <a:rPr lang="fa-IR" dirty="0">
                <a:solidFill>
                  <a:srgbClr val="FF0000"/>
                </a:solidFill>
                <a:cs typeface="A-bad kh@t2" panose="00000700000000000000" pitchFamily="2" charset="-78"/>
              </a:rPr>
              <a:t>مثال :</a:t>
            </a:r>
            <a:endParaRPr lang="en-US" dirty="0">
              <a:solidFill>
                <a:srgbClr val="FF0000"/>
              </a:solidFill>
              <a:cs typeface="A-bad kh@t2" panose="00000700000000000000" pitchFamily="2" charset="-78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49E9333-C436-46D0-AB3C-6AEEE94F6586}"/>
              </a:ext>
            </a:extLst>
          </p:cNvPr>
          <p:cNvSpPr/>
          <p:nvPr/>
        </p:nvSpPr>
        <p:spPr>
          <a:xfrm>
            <a:off x="10370127" y="2057400"/>
            <a:ext cx="457200" cy="4572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AB31310E-2498-4B13-B26F-790228A09063}"/>
              </a:ext>
            </a:extLst>
          </p:cNvPr>
          <p:cNvSpPr/>
          <p:nvPr/>
        </p:nvSpPr>
        <p:spPr>
          <a:xfrm>
            <a:off x="8707582" y="2161309"/>
            <a:ext cx="633845" cy="353291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BA42344B-299D-4A9E-82F6-A5DA1BAC79A0}"/>
              </a:ext>
            </a:extLst>
          </p:cNvPr>
          <p:cNvSpPr/>
          <p:nvPr/>
        </p:nvSpPr>
        <p:spPr>
          <a:xfrm>
            <a:off x="7242464" y="2161309"/>
            <a:ext cx="716972" cy="353291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Left 15">
            <a:extLst>
              <a:ext uri="{FF2B5EF4-FFF2-40B4-BE49-F238E27FC236}">
                <a16:creationId xmlns:a16="http://schemas.microsoft.com/office/drawing/2014/main" id="{3D00E33D-A02C-43F5-A839-8347489AB11B}"/>
              </a:ext>
            </a:extLst>
          </p:cNvPr>
          <p:cNvSpPr/>
          <p:nvPr/>
        </p:nvSpPr>
        <p:spPr>
          <a:xfrm>
            <a:off x="5725392" y="2161309"/>
            <a:ext cx="716972" cy="353291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BDC1C3-99D7-4094-8825-4DA23EDF71F1}"/>
              </a:ext>
            </a:extLst>
          </p:cNvPr>
          <p:cNvSpPr txBox="1"/>
          <p:nvPr/>
        </p:nvSpPr>
        <p:spPr>
          <a:xfrm>
            <a:off x="2976058" y="3179618"/>
            <a:ext cx="8532812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dirty="0"/>
              <a:t>مفرد                        1                   2                   3 </a:t>
            </a:r>
          </a:p>
          <a:p>
            <a:pPr algn="r"/>
            <a:r>
              <a:rPr lang="fa-IR" dirty="0"/>
              <a:t>مونث         تذهبینَ            ذهبینَ            ذهبی              اذهبی =برو </a:t>
            </a:r>
          </a:p>
          <a:p>
            <a:pPr algn="r"/>
            <a:r>
              <a:rPr lang="fa-IR" dirty="0"/>
              <a:t>   </a:t>
            </a:r>
            <a:endParaRPr lang="en-US" dirty="0"/>
          </a:p>
        </p:txBody>
      </p:sp>
      <p:sp>
        <p:nvSpPr>
          <p:cNvPr id="20" name="Arrow: Left 19">
            <a:extLst>
              <a:ext uri="{FF2B5EF4-FFF2-40B4-BE49-F238E27FC236}">
                <a16:creationId xmlns:a16="http://schemas.microsoft.com/office/drawing/2014/main" id="{E59D8648-A848-4659-81FE-0A40E3D449CC}"/>
              </a:ext>
            </a:extLst>
          </p:cNvPr>
          <p:cNvSpPr/>
          <p:nvPr/>
        </p:nvSpPr>
        <p:spPr>
          <a:xfrm>
            <a:off x="10370127" y="3345873"/>
            <a:ext cx="457200" cy="39485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Left 20">
            <a:extLst>
              <a:ext uri="{FF2B5EF4-FFF2-40B4-BE49-F238E27FC236}">
                <a16:creationId xmlns:a16="http://schemas.microsoft.com/office/drawing/2014/main" id="{29465251-95D5-4A36-A8C4-2B7795F7EDED}"/>
              </a:ext>
            </a:extLst>
          </p:cNvPr>
          <p:cNvSpPr/>
          <p:nvPr/>
        </p:nvSpPr>
        <p:spPr>
          <a:xfrm>
            <a:off x="8821882" y="3532909"/>
            <a:ext cx="633845" cy="29304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29F76867-9942-4941-AFE7-B2CDD300D5BC}"/>
              </a:ext>
            </a:extLst>
          </p:cNvPr>
          <p:cNvSpPr/>
          <p:nvPr/>
        </p:nvSpPr>
        <p:spPr>
          <a:xfrm>
            <a:off x="7325591" y="3532909"/>
            <a:ext cx="633845" cy="29304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Left 22">
            <a:extLst>
              <a:ext uri="{FF2B5EF4-FFF2-40B4-BE49-F238E27FC236}">
                <a16:creationId xmlns:a16="http://schemas.microsoft.com/office/drawing/2014/main" id="{33D4BFF9-07FA-48A9-A9CE-4AE78659A011}"/>
              </a:ext>
            </a:extLst>
          </p:cNvPr>
          <p:cNvSpPr/>
          <p:nvPr/>
        </p:nvSpPr>
        <p:spPr>
          <a:xfrm>
            <a:off x="5829300" y="3532909"/>
            <a:ext cx="748145" cy="29304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8F9FFE5-6452-4439-8EE9-899DC140B832}"/>
              </a:ext>
            </a:extLst>
          </p:cNvPr>
          <p:cNvSpPr txBox="1"/>
          <p:nvPr/>
        </p:nvSpPr>
        <p:spPr>
          <a:xfrm>
            <a:off x="2871355" y="4384963"/>
            <a:ext cx="8532811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dirty="0"/>
              <a:t>مثنی                      1                   2                  3  </a:t>
            </a:r>
          </a:p>
          <a:p>
            <a:pPr algn="r"/>
            <a:r>
              <a:rPr lang="fa-IR" dirty="0"/>
              <a:t>مذکر         تذهبانِ            ذهبانِ           ذهبا               اذهبا  = بروید</a:t>
            </a:r>
          </a:p>
          <a:p>
            <a:pPr algn="r"/>
            <a:r>
              <a:rPr lang="fa-IR" dirty="0"/>
              <a:t>   </a:t>
            </a:r>
            <a:endParaRPr lang="en-US" dirty="0"/>
          </a:p>
        </p:txBody>
      </p:sp>
      <p:sp>
        <p:nvSpPr>
          <p:cNvPr id="29" name="Arrow: Left 28">
            <a:extLst>
              <a:ext uri="{FF2B5EF4-FFF2-40B4-BE49-F238E27FC236}">
                <a16:creationId xmlns:a16="http://schemas.microsoft.com/office/drawing/2014/main" id="{76A487B7-3AC4-43BE-879F-54353EAD89D2}"/>
              </a:ext>
            </a:extLst>
          </p:cNvPr>
          <p:cNvSpPr/>
          <p:nvPr/>
        </p:nvSpPr>
        <p:spPr>
          <a:xfrm>
            <a:off x="10266218" y="4572000"/>
            <a:ext cx="436418" cy="40524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Left 29">
            <a:extLst>
              <a:ext uri="{FF2B5EF4-FFF2-40B4-BE49-F238E27FC236}">
                <a16:creationId xmlns:a16="http://schemas.microsoft.com/office/drawing/2014/main" id="{92C2CF39-AD32-4D76-84B7-209F87F73CB8}"/>
              </a:ext>
            </a:extLst>
          </p:cNvPr>
          <p:cNvSpPr/>
          <p:nvPr/>
        </p:nvSpPr>
        <p:spPr>
          <a:xfrm>
            <a:off x="8821882" y="4738255"/>
            <a:ext cx="633845" cy="2389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Left 30">
            <a:extLst>
              <a:ext uri="{FF2B5EF4-FFF2-40B4-BE49-F238E27FC236}">
                <a16:creationId xmlns:a16="http://schemas.microsoft.com/office/drawing/2014/main" id="{88FDE647-22C9-4C9B-930A-85DFE6A4674E}"/>
              </a:ext>
            </a:extLst>
          </p:cNvPr>
          <p:cNvSpPr/>
          <p:nvPr/>
        </p:nvSpPr>
        <p:spPr>
          <a:xfrm>
            <a:off x="7325591" y="4738255"/>
            <a:ext cx="633845" cy="2389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Left 31">
            <a:extLst>
              <a:ext uri="{FF2B5EF4-FFF2-40B4-BE49-F238E27FC236}">
                <a16:creationId xmlns:a16="http://schemas.microsoft.com/office/drawing/2014/main" id="{246F8E44-8FDD-44FC-9449-BBF787B28B76}"/>
              </a:ext>
            </a:extLst>
          </p:cNvPr>
          <p:cNvSpPr/>
          <p:nvPr/>
        </p:nvSpPr>
        <p:spPr>
          <a:xfrm>
            <a:off x="5902036" y="4738255"/>
            <a:ext cx="789709" cy="2389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1E4C6B7-1470-448A-A3E3-C4B8818D31B7}"/>
              </a:ext>
            </a:extLst>
          </p:cNvPr>
          <p:cNvSpPr txBox="1"/>
          <p:nvPr/>
        </p:nvSpPr>
        <p:spPr>
          <a:xfrm>
            <a:off x="2810740" y="5764860"/>
            <a:ext cx="8654039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dirty="0"/>
              <a:t>مثنی </a:t>
            </a:r>
          </a:p>
          <a:p>
            <a:pPr algn="r"/>
            <a:r>
              <a:rPr lang="fa-IR" dirty="0"/>
              <a:t>مونث         تذهبانِ            ذهبانِ             ذهبا              اذهبا =بروید </a:t>
            </a:r>
          </a:p>
          <a:p>
            <a:pPr algn="r"/>
            <a:r>
              <a:rPr lang="fa-IR" dirty="0"/>
              <a:t>    </a:t>
            </a:r>
            <a:endParaRPr lang="en-US" dirty="0"/>
          </a:p>
        </p:txBody>
      </p:sp>
      <p:sp>
        <p:nvSpPr>
          <p:cNvPr id="34" name="Arrow: Left 33">
            <a:extLst>
              <a:ext uri="{FF2B5EF4-FFF2-40B4-BE49-F238E27FC236}">
                <a16:creationId xmlns:a16="http://schemas.microsoft.com/office/drawing/2014/main" id="{6FD0076C-B980-4BA6-A0A3-407D6344039C}"/>
              </a:ext>
            </a:extLst>
          </p:cNvPr>
          <p:cNvSpPr/>
          <p:nvPr/>
        </p:nvSpPr>
        <p:spPr>
          <a:xfrm>
            <a:off x="10266218" y="6037118"/>
            <a:ext cx="436418" cy="3740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Left 34">
            <a:extLst>
              <a:ext uri="{FF2B5EF4-FFF2-40B4-BE49-F238E27FC236}">
                <a16:creationId xmlns:a16="http://schemas.microsoft.com/office/drawing/2014/main" id="{1CDA9777-5F8A-4A4D-8405-6C4C24D4DD76}"/>
              </a:ext>
            </a:extLst>
          </p:cNvPr>
          <p:cNvSpPr/>
          <p:nvPr/>
        </p:nvSpPr>
        <p:spPr>
          <a:xfrm>
            <a:off x="8821882" y="6151418"/>
            <a:ext cx="633845" cy="2597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Left 35">
            <a:extLst>
              <a:ext uri="{FF2B5EF4-FFF2-40B4-BE49-F238E27FC236}">
                <a16:creationId xmlns:a16="http://schemas.microsoft.com/office/drawing/2014/main" id="{D6FD7252-8C94-4459-8C94-FF14913D7226}"/>
              </a:ext>
            </a:extLst>
          </p:cNvPr>
          <p:cNvSpPr/>
          <p:nvPr/>
        </p:nvSpPr>
        <p:spPr>
          <a:xfrm>
            <a:off x="7325591" y="6224154"/>
            <a:ext cx="706582" cy="187037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Left 36">
            <a:extLst>
              <a:ext uri="{FF2B5EF4-FFF2-40B4-BE49-F238E27FC236}">
                <a16:creationId xmlns:a16="http://schemas.microsoft.com/office/drawing/2014/main" id="{9546DB61-D7E8-4717-A7E2-98FDE5B24F30}"/>
              </a:ext>
            </a:extLst>
          </p:cNvPr>
          <p:cNvSpPr/>
          <p:nvPr/>
        </p:nvSpPr>
        <p:spPr>
          <a:xfrm>
            <a:off x="5902036" y="6151418"/>
            <a:ext cx="893619" cy="187037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186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20295-2437-4EE2-B8EE-08C90C7B1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623457"/>
            <a:ext cx="8915399" cy="768926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>
                <a:solidFill>
                  <a:srgbClr val="C00000"/>
                </a:solidFill>
                <a:cs typeface="A-bad kh@t2" panose="00000700000000000000" pitchFamily="2" charset="-78"/>
              </a:rPr>
              <a:t>مثال :</a:t>
            </a:r>
            <a:endParaRPr lang="en-US" dirty="0">
              <a:solidFill>
                <a:srgbClr val="C00000"/>
              </a:solidFill>
              <a:cs typeface="A-bad kh@t2" panose="000007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C141AB-67A0-4ED1-B614-B34282510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2092" y="1735283"/>
            <a:ext cx="9177048" cy="76892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r"/>
            <a: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جمع </a:t>
            </a:r>
          </a:p>
          <a:p>
            <a:pPr algn="r"/>
            <a: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مذکر             تذهبونَ              ذهبونَ               ذهبُو                 اذهبوُا= بروید          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E9ED18CC-E20A-416E-B7FB-D9DDB9C059DB}"/>
              </a:ext>
            </a:extLst>
          </p:cNvPr>
          <p:cNvSpPr/>
          <p:nvPr/>
        </p:nvSpPr>
        <p:spPr>
          <a:xfrm>
            <a:off x="10006445" y="1963882"/>
            <a:ext cx="800100" cy="446809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C9518BD8-7B76-4EC8-937A-5C35C1507452}"/>
              </a:ext>
            </a:extLst>
          </p:cNvPr>
          <p:cNvSpPr/>
          <p:nvPr/>
        </p:nvSpPr>
        <p:spPr>
          <a:xfrm>
            <a:off x="8115300" y="2098964"/>
            <a:ext cx="924791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E1B02754-26C8-444C-A66C-65C036903F6F}"/>
              </a:ext>
            </a:extLst>
          </p:cNvPr>
          <p:cNvSpPr/>
          <p:nvPr/>
        </p:nvSpPr>
        <p:spPr>
          <a:xfrm>
            <a:off x="6265718" y="2098964"/>
            <a:ext cx="924791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4C293F88-193E-4097-81BC-380CE1E43807}"/>
              </a:ext>
            </a:extLst>
          </p:cNvPr>
          <p:cNvSpPr/>
          <p:nvPr/>
        </p:nvSpPr>
        <p:spPr>
          <a:xfrm>
            <a:off x="4717472" y="2098964"/>
            <a:ext cx="1018309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77B45F-A585-4DF4-ADBF-30FD816BD672}"/>
              </a:ext>
            </a:extLst>
          </p:cNvPr>
          <p:cNvSpPr txBox="1"/>
          <p:nvPr/>
        </p:nvSpPr>
        <p:spPr>
          <a:xfrm>
            <a:off x="2067791" y="3194552"/>
            <a:ext cx="9291349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sz="2000" dirty="0"/>
              <a:t>جمع</a:t>
            </a:r>
          </a:p>
          <a:p>
            <a:pPr algn="r"/>
            <a:r>
              <a:rPr lang="fa-IR" sz="2000" dirty="0"/>
              <a:t>مونث           تذهبنَ              ذهبنَ                ذهبن                 اذهبنَ =بروید   </a:t>
            </a:r>
            <a:endParaRPr lang="en-US" sz="2000" dirty="0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3A19958D-8404-45A0-9C70-77024C78CF93}"/>
              </a:ext>
            </a:extLst>
          </p:cNvPr>
          <p:cNvSpPr/>
          <p:nvPr/>
        </p:nvSpPr>
        <p:spPr>
          <a:xfrm>
            <a:off x="9933709" y="3335482"/>
            <a:ext cx="779318" cy="332509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606EF036-39F5-4D50-9347-0359DEC55BDD}"/>
              </a:ext>
            </a:extLst>
          </p:cNvPr>
          <p:cNvSpPr/>
          <p:nvPr/>
        </p:nvSpPr>
        <p:spPr>
          <a:xfrm>
            <a:off x="8115300" y="3429000"/>
            <a:ext cx="924791" cy="238991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C4D5A2BF-1CFB-47A7-9CBE-D6D37F59A263}"/>
              </a:ext>
            </a:extLst>
          </p:cNvPr>
          <p:cNvSpPr/>
          <p:nvPr/>
        </p:nvSpPr>
        <p:spPr>
          <a:xfrm>
            <a:off x="6265718" y="3429000"/>
            <a:ext cx="1049482" cy="238991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6D690DA-A404-4877-A5CF-A30A2317DC80}"/>
              </a:ext>
            </a:extLst>
          </p:cNvPr>
          <p:cNvCxnSpPr/>
          <p:nvPr/>
        </p:nvCxnSpPr>
        <p:spPr>
          <a:xfrm>
            <a:off x="6411191" y="3241964"/>
            <a:ext cx="810491" cy="66501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4A8F0E6-5D65-4C36-BC60-73E8B951B260}"/>
              </a:ext>
            </a:extLst>
          </p:cNvPr>
          <p:cNvCxnSpPr/>
          <p:nvPr/>
        </p:nvCxnSpPr>
        <p:spPr>
          <a:xfrm flipH="1">
            <a:off x="6265718" y="3241964"/>
            <a:ext cx="924791" cy="75853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Arrow: Left 21">
            <a:extLst>
              <a:ext uri="{FF2B5EF4-FFF2-40B4-BE49-F238E27FC236}">
                <a16:creationId xmlns:a16="http://schemas.microsoft.com/office/drawing/2014/main" id="{00EFDE90-E26A-4CC9-BB5E-373CC145C91E}"/>
              </a:ext>
            </a:extLst>
          </p:cNvPr>
          <p:cNvSpPr/>
          <p:nvPr/>
        </p:nvSpPr>
        <p:spPr>
          <a:xfrm>
            <a:off x="4395355" y="3429000"/>
            <a:ext cx="935181" cy="238991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047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DAEE6-61C0-4998-8F26-9C70A7583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852055"/>
            <a:ext cx="8915399" cy="706581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dirty="0">
                <a:solidFill>
                  <a:srgbClr val="C00000"/>
                </a:solidFill>
                <a:cs typeface="A-bad kh@t2" panose="00000700000000000000" pitchFamily="2" charset="-78"/>
              </a:rPr>
              <a:t>فعل نهی :به انجام ندادن کار دستور می دهد </a:t>
            </a:r>
            <a:r>
              <a:rPr lang="fa-IR" sz="3100" dirty="0">
                <a:solidFill>
                  <a:srgbClr val="C00000"/>
                </a:solidFill>
              </a:rPr>
              <a:t>. </a:t>
            </a:r>
            <a:endParaRPr lang="en-US" sz="3100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47318D-001A-40A7-A833-4C2D6BE1F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4437" y="2047009"/>
            <a:ext cx="9260176" cy="3856653"/>
          </a:xfrm>
        </p:spPr>
        <p:txBody>
          <a:bodyPr>
            <a:normAutofit/>
          </a:bodyPr>
          <a:lstStyle/>
          <a:p>
            <a:pPr algn="r"/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A-bad kh@t2" panose="00000700000000000000" pitchFamily="2" charset="-78"/>
              </a:rPr>
              <a:t>برای ساخت فعل نهی باید :</a:t>
            </a:r>
          </a:p>
          <a:p>
            <a:pPr algn="r"/>
            <a:endParaRPr lang="fa-IR" sz="2800" dirty="0">
              <a:solidFill>
                <a:schemeClr val="tx1">
                  <a:lumMod val="95000"/>
                  <a:lumOff val="5000"/>
                </a:schemeClr>
              </a:solidFill>
              <a:cs typeface="A-bad kh@t2" panose="00000700000000000000" pitchFamily="2" charset="-78"/>
            </a:endParaRPr>
          </a:p>
          <a:p>
            <a:pPr algn="r"/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A-bad kh@t2" panose="00000700000000000000" pitchFamily="2" charset="-78"/>
              </a:rPr>
              <a:t>1- حرف لا در اول فعل مضارع میاید .</a:t>
            </a:r>
          </a:p>
          <a:p>
            <a:pPr algn="r"/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A-bad kh@t2" panose="00000700000000000000" pitchFamily="2" charset="-78"/>
              </a:rPr>
              <a:t>2- آخر فعل را __ ساکن می کنیم .</a:t>
            </a:r>
          </a:p>
          <a:p>
            <a:pPr algn="r"/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A-bad kh@t2" panose="00000700000000000000" pitchFamily="2" charset="-78"/>
              </a:rPr>
              <a:t>3-حذف حرف «ن» در آخر کلمه ، مجزوم کردن .                دارای استثناء جمع مونث که ن حذف نمی شود .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cs typeface="A-bad kh@t2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4354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7BDFC-AC4B-43DB-A983-A6DD7ADDF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319646"/>
            <a:ext cx="8915399" cy="760975"/>
          </a:xfrm>
        </p:spPr>
        <p:txBody>
          <a:bodyPr>
            <a:noAutofit/>
          </a:bodyPr>
          <a:lstStyle/>
          <a:p>
            <a:pPr algn="r"/>
            <a:r>
              <a:rPr lang="fa-IR" sz="4800" dirty="0">
                <a:solidFill>
                  <a:srgbClr val="C00000"/>
                </a:solidFill>
                <a:cs typeface="A-bad kh@t2" panose="00000700000000000000" pitchFamily="2" charset="-78"/>
              </a:rPr>
              <a:t>مثال </a:t>
            </a:r>
            <a:endParaRPr lang="en-US" sz="4800" dirty="0">
              <a:solidFill>
                <a:srgbClr val="C00000"/>
              </a:solidFill>
              <a:cs typeface="A-bad kh@t2" panose="000007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F5353-1D85-45EE-9D83-78767114D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275610"/>
            <a:ext cx="8915399" cy="115339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r"/>
            <a: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  <a:cs typeface="A-bad kh@t2" panose="00000700000000000000" pitchFamily="2" charset="-78"/>
              </a:rPr>
              <a:t>مفرد                          </a:t>
            </a:r>
          </a:p>
          <a:p>
            <a:pPr algn="r"/>
            <a: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  <a:cs typeface="A-bad kh@t2" panose="00000700000000000000" pitchFamily="2" charset="-78"/>
              </a:rPr>
              <a:t>مذکر                                                        تذهبُ                                                   لا تذهبُ                                                  لا تذهب   =نرو                                          </a:t>
            </a:r>
          </a:p>
          <a:p>
            <a:pPr algn="r"/>
            <a: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  <a:cs typeface="A-bad kh@t2" panose="00000700000000000000" pitchFamily="2" charset="-78"/>
              </a:rPr>
              <a:t>                                                  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cs typeface="A-bad kh@t2" panose="00000700000000000000" pitchFamily="2" charset="-78"/>
            </a:endParaRP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B7F4A54B-FBE4-44F4-A6A1-824F673BC61A}"/>
              </a:ext>
            </a:extLst>
          </p:cNvPr>
          <p:cNvSpPr/>
          <p:nvPr/>
        </p:nvSpPr>
        <p:spPr>
          <a:xfrm>
            <a:off x="9881755" y="2608118"/>
            <a:ext cx="924790" cy="2597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D347C29B-00C2-4085-B76C-ECCFC968CFE9}"/>
              </a:ext>
            </a:extLst>
          </p:cNvPr>
          <p:cNvSpPr/>
          <p:nvPr/>
        </p:nvSpPr>
        <p:spPr>
          <a:xfrm>
            <a:off x="8177646" y="2608118"/>
            <a:ext cx="924790" cy="2597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529F3650-8CC1-4AC1-B96E-1A8EC75E196A}"/>
              </a:ext>
            </a:extLst>
          </p:cNvPr>
          <p:cNvSpPr/>
          <p:nvPr/>
        </p:nvSpPr>
        <p:spPr>
          <a:xfrm>
            <a:off x="6473536" y="2608118"/>
            <a:ext cx="841664" cy="2597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9F59A1-EE3E-43EB-9567-36966A90E7DE}"/>
              </a:ext>
            </a:extLst>
          </p:cNvPr>
          <p:cNvSpPr txBox="1"/>
          <p:nvPr/>
        </p:nvSpPr>
        <p:spPr>
          <a:xfrm>
            <a:off x="2578822" y="4069494"/>
            <a:ext cx="8915399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A-bad kh@t2" panose="00000700000000000000" pitchFamily="2" charset="-78"/>
              </a:rPr>
              <a:t>مفرد                                                                                                   1                                                                         2                                                                   3 </a:t>
            </a:r>
          </a:p>
          <a:p>
            <a:pPr algn="r"/>
            <a:r>
              <a:rPr lang="fa-IR" sz="2000" dirty="0">
                <a:cs typeface="A-bad kh@t2" panose="00000700000000000000" pitchFamily="2" charset="-78"/>
              </a:rPr>
              <a:t>مونث                                                تذهبینَ                                                    لا تذهبینَ                                               لا تذهبین                                           لا تذهبی= نرو  </a:t>
            </a:r>
          </a:p>
          <a:p>
            <a:pPr algn="r"/>
            <a:r>
              <a:rPr lang="fa-IR" sz="2000" dirty="0">
                <a:cs typeface="A-bad kh@t2" panose="00000700000000000000" pitchFamily="2" charset="-78"/>
              </a:rPr>
              <a:t>   </a:t>
            </a: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396857DC-1495-443B-AEB7-C8FEBF14EAE1}"/>
              </a:ext>
            </a:extLst>
          </p:cNvPr>
          <p:cNvSpPr/>
          <p:nvPr/>
        </p:nvSpPr>
        <p:spPr>
          <a:xfrm>
            <a:off x="9985664" y="4281055"/>
            <a:ext cx="955963" cy="2389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F4F5F4E9-1D31-4708-B4E3-7543B549AD8B}"/>
              </a:ext>
            </a:extLst>
          </p:cNvPr>
          <p:cNvSpPr/>
          <p:nvPr/>
        </p:nvSpPr>
        <p:spPr>
          <a:xfrm>
            <a:off x="8177646" y="4281055"/>
            <a:ext cx="924790" cy="2389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F2D75264-8D64-4551-BC38-48F99523632C}"/>
              </a:ext>
            </a:extLst>
          </p:cNvPr>
          <p:cNvSpPr/>
          <p:nvPr/>
        </p:nvSpPr>
        <p:spPr>
          <a:xfrm>
            <a:off x="6473536" y="4281055"/>
            <a:ext cx="841664" cy="2389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20F38A01-F45C-4074-B83E-9E0A916C2B02}"/>
              </a:ext>
            </a:extLst>
          </p:cNvPr>
          <p:cNvSpPr/>
          <p:nvPr/>
        </p:nvSpPr>
        <p:spPr>
          <a:xfrm>
            <a:off x="4873336" y="4281055"/>
            <a:ext cx="841664" cy="2389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382D7E-0282-4994-8C40-1299DCF2B124}"/>
              </a:ext>
            </a:extLst>
          </p:cNvPr>
          <p:cNvSpPr txBox="1"/>
          <p:nvPr/>
        </p:nvSpPr>
        <p:spPr>
          <a:xfrm>
            <a:off x="2541413" y="5620830"/>
            <a:ext cx="8915399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A-bad kh@t2" panose="00000700000000000000" pitchFamily="2" charset="-78"/>
              </a:rPr>
              <a:t>مثنی </a:t>
            </a:r>
          </a:p>
          <a:p>
            <a:pPr algn="r"/>
            <a:r>
              <a:rPr lang="fa-IR" sz="2000" dirty="0">
                <a:cs typeface="A-bad kh@t2" panose="00000700000000000000" pitchFamily="2" charset="-78"/>
              </a:rPr>
              <a:t>مذکر                                              تذهبانِ                                                    لا تذهبانِ                                                        لا تذهبان                                           لا تذهبا= نروید </a:t>
            </a:r>
          </a:p>
          <a:p>
            <a:pPr algn="r"/>
            <a:r>
              <a:rPr lang="fa-IR" sz="2000" dirty="0">
                <a:cs typeface="A-bad kh@t2" panose="00000700000000000000" pitchFamily="2" charset="-78"/>
              </a:rPr>
              <a:t>   </a:t>
            </a:r>
            <a:endParaRPr lang="en-US" sz="2000" dirty="0">
              <a:cs typeface="A-bad kh@t2" panose="00000700000000000000" pitchFamily="2" charset="-78"/>
            </a:endParaRP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9D538D4C-2CA6-4A9C-BD3C-D0C34B50D34D}"/>
              </a:ext>
            </a:extLst>
          </p:cNvPr>
          <p:cNvSpPr/>
          <p:nvPr/>
        </p:nvSpPr>
        <p:spPr>
          <a:xfrm>
            <a:off x="10058400" y="5974773"/>
            <a:ext cx="883227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EA0123C0-D996-4A42-B018-49C62EF85085}"/>
              </a:ext>
            </a:extLst>
          </p:cNvPr>
          <p:cNvSpPr/>
          <p:nvPr/>
        </p:nvSpPr>
        <p:spPr>
          <a:xfrm>
            <a:off x="8354291" y="5974773"/>
            <a:ext cx="976745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Left 15">
            <a:extLst>
              <a:ext uri="{FF2B5EF4-FFF2-40B4-BE49-F238E27FC236}">
                <a16:creationId xmlns:a16="http://schemas.microsoft.com/office/drawing/2014/main" id="{3F72D05B-73A7-40F3-B850-73B88E6D8DD0}"/>
              </a:ext>
            </a:extLst>
          </p:cNvPr>
          <p:cNvSpPr/>
          <p:nvPr/>
        </p:nvSpPr>
        <p:spPr>
          <a:xfrm>
            <a:off x="6483928" y="5974773"/>
            <a:ext cx="976745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Left 16">
            <a:extLst>
              <a:ext uri="{FF2B5EF4-FFF2-40B4-BE49-F238E27FC236}">
                <a16:creationId xmlns:a16="http://schemas.microsoft.com/office/drawing/2014/main" id="{3198BED8-98AF-4FAD-80EE-AE59B82CCC18}"/>
              </a:ext>
            </a:extLst>
          </p:cNvPr>
          <p:cNvSpPr/>
          <p:nvPr/>
        </p:nvSpPr>
        <p:spPr>
          <a:xfrm>
            <a:off x="4873336" y="5974773"/>
            <a:ext cx="716973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DDE42DD2-C60E-4D41-AB5E-5FF10CB4A702}"/>
              </a:ext>
            </a:extLst>
          </p:cNvPr>
          <p:cNvSpPr/>
          <p:nvPr/>
        </p:nvSpPr>
        <p:spPr>
          <a:xfrm>
            <a:off x="3938155" y="5818909"/>
            <a:ext cx="45719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944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1048</TotalTime>
  <Words>628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Traditional Arabic</vt:lpstr>
      <vt:lpstr>Wingdings 3</vt:lpstr>
      <vt:lpstr>Wisp</vt:lpstr>
      <vt:lpstr>بسم الله الرحمن الرحیم </vt:lpstr>
      <vt:lpstr>حروف اصلی :ریشه </vt:lpstr>
      <vt:lpstr>وزن</vt:lpstr>
      <vt:lpstr>کلمه                        حروف اصلی                      وزن                    حروف زاید</vt:lpstr>
      <vt:lpstr>فعل امر:به انجام دادن کاری که دستور می دهد و در زبان عربی از فعل مضارع  مخاطب ساخته میشود </vt:lpstr>
      <vt:lpstr>   مثال :</vt:lpstr>
      <vt:lpstr>مثال :</vt:lpstr>
      <vt:lpstr>فعل نهی :به انجام ندادن کار دستور می دهد . </vt:lpstr>
      <vt:lpstr>مثال </vt:lpstr>
      <vt:lpstr>مثال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pixel</dc:creator>
  <cp:lastModifiedBy>pixel</cp:lastModifiedBy>
  <cp:revision>54</cp:revision>
  <dcterms:created xsi:type="dcterms:W3CDTF">2020-12-26T13:25:41Z</dcterms:created>
  <dcterms:modified xsi:type="dcterms:W3CDTF">2020-12-27T18:52:51Z</dcterms:modified>
</cp:coreProperties>
</file>